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693" r:id="rId5"/>
    <p:sldMasterId id="2147483658" r:id="rId6"/>
    <p:sldMasterId id="2147483665" r:id="rId7"/>
    <p:sldMasterId id="2147483672" r:id="rId8"/>
    <p:sldMasterId id="2147483679" r:id="rId9"/>
    <p:sldMasterId id="2147483686" r:id="rId10"/>
    <p:sldMasterId id="2147483704" r:id="rId11"/>
    <p:sldMasterId id="2147483711" r:id="rId12"/>
  </p:sldMasterIdLst>
  <p:notesMasterIdLst>
    <p:notesMasterId r:id="rId20"/>
  </p:notesMasterIdLst>
  <p:sldIdLst>
    <p:sldId id="256" r:id="rId13"/>
    <p:sldId id="258" r:id="rId14"/>
    <p:sldId id="261" r:id="rId15"/>
    <p:sldId id="263" r:id="rId16"/>
    <p:sldId id="264" r:id="rId17"/>
    <p:sldId id="266" r:id="rId18"/>
    <p:sldId id="267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Soukup, DAQUAS" initials="OSD" lastIdx="1" clrIdx="0">
    <p:extLst>
      <p:ext uri="{19B8F6BF-5375-455C-9EA6-DF929625EA0E}">
        <p15:presenceInfo xmlns:p15="http://schemas.microsoft.com/office/powerpoint/2012/main" userId="S-1-5-21-2780609041-254612954-1907555721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6B7"/>
    <a:srgbClr val="69A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CEB81-06A2-48D4-B54B-DCD68B43073C}" v="175" dt="2020-03-18T08:47:57.647"/>
    <p1510:client id="{B3AF45B0-5475-4205-804A-4292B7FD5F10}" v="1" dt="2020-03-20T07:29:49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a Vodrážková, DAQUAS" userId="S::darina@daquas.cz::4ac8f3e0-9d83-47e9-9757-5c41ad65362d" providerId="AD" clId="Web-{B3AF45B0-5475-4205-804A-4292B7FD5F10}"/>
    <pc:docChg chg="modSld">
      <pc:chgData name="Darina Vodrážková, DAQUAS" userId="S::darina@daquas.cz::4ac8f3e0-9d83-47e9-9757-5c41ad65362d" providerId="AD" clId="Web-{B3AF45B0-5475-4205-804A-4292B7FD5F10}" dt="2020-03-20T07:29:49.234" v="0"/>
      <pc:docMkLst>
        <pc:docMk/>
      </pc:docMkLst>
      <pc:sldChg chg="mod modShow">
        <pc:chgData name="Darina Vodrážková, DAQUAS" userId="S::darina@daquas.cz::4ac8f3e0-9d83-47e9-9757-5c41ad65362d" providerId="AD" clId="Web-{B3AF45B0-5475-4205-804A-4292B7FD5F10}" dt="2020-03-20T07:29:49.234" v="0"/>
        <pc:sldMkLst>
          <pc:docMk/>
          <pc:sldMk cId="1181277502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06BAE-BD3F-4218-B5E3-71AD11577D09}" type="datetimeFigureOut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B46F-A789-418D-B5EB-7A0EEBCF6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5B46F-A789-418D-B5EB-7A0EEBCF6C6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3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PT-169-csp-TITULKY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306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870448" y="4767263"/>
            <a:ext cx="2133600" cy="273844"/>
          </a:xfrm>
        </p:spPr>
        <p:txBody>
          <a:bodyPr/>
          <a:lstStyle/>
          <a:p>
            <a:fld id="{F1AD9D6C-6F7F-4005-BFFF-414CAAC5EE6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40696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54BA-D564-4357-A5BD-45CA00D75D4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5E2-C617-4BF8-8774-65AEDB8AC59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4D1A-5A08-45CA-8C74-E7C35D7E4D4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ACEF-43ED-4CF8-9A13-23E1FD1871D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1"/>
            <a:ext cx="5486400" cy="28803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951E-900D-4A36-B2F5-AB577CBF50E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02D-343E-41B0-A9AA-4A12C596B9D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3E03-69A3-4DD9-8419-964462EC148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34D-AC39-43CC-AAB3-451E5C193B3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448-0FC1-4443-86A7-7FAC51182BA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F3A1-8050-4F6D-A003-8D7CF28B57B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TITULKY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306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44008" y="4767263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fld id="{B68D38B1-BB32-4361-BC7F-CD7F8DA2555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80456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22176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0"/>
            <a:ext cx="5486400" cy="28803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8567-89A9-4F0A-8836-22C786E35F5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97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97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E2F7-BD0A-4D6E-A1EB-FFE785AD5A8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430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430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6022-5671-4698-A861-02FF3412431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8F3-645C-4D59-BE96-D786F3D16601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CAEA-416C-479A-9E93-D30A5F024E7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A44C-5CBA-4C79-BA6A-D7096FF98A8A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76C-863F-44C2-AF6A-535773EA821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12C-5FC9-4AC9-87A2-FCE29AFDC1F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7D13-79B3-4634-A3F1-F95273F7D6E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2284-A252-428D-ABC4-1F64A158DC5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o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TITULKY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91630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99742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4767263"/>
            <a:ext cx="2133600" cy="273844"/>
          </a:xfrm>
        </p:spPr>
        <p:txBody>
          <a:bodyPr/>
          <a:lstStyle/>
          <a:p>
            <a:fld id="{05F07CF0-1623-49E6-9280-A6EAB866583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1840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F152-1614-43C9-A10D-6128EB98083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B54E-EE2F-4114-99DB-848B7273DCB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2846-45C1-495E-A267-5C7C2548B23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36F-B3AF-4826-8369-9107FA56F3A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00F0-D4E6-42D2-842F-529D4763ABF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59A2-8F90-4464-945A-A2EFFF8C1E0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897-6F9B-4C72-ACA5-14386707F1C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BBCB-4812-4A20-83D7-34674F6BFAB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56FD-7964-4C1A-875D-5DE8A01A5EF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BBAD-2B4E-4D2A-A94E-A4A7FD60B69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322-DAC0-47BD-8449-5B0D7BC3399F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6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EF44-FB10-4FFD-B165-0039D9D3C99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AA3-240E-4BDF-80C3-489EF903B8D3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DBE7-AB6E-411A-81EA-2DF57BADAD9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9B35-126C-4706-8535-05803CE04C0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38A-D556-49EB-B1DB-AB421511E844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A84F-35F0-4C37-BC6C-FA467770AD0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CE7-952C-4C94-B18D-BFC85ACA34D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AA3-240E-4BDF-80C3-489EF903B8D3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DBE7-AB6E-411A-81EA-2DF57BADAD9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9B35-126C-4706-8535-05803CE04C0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123A-34E7-4DBC-81B9-AC93103053E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38A-D556-49EB-B1DB-AB421511E844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A84F-35F0-4C37-BC6C-FA467770AD0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CE7-952C-4C94-B18D-BFC85ACA34D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0230-3391-4144-9271-F3771E97E5D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A74B-D3F6-4334-A7D2-8CA3C3B0BF8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1"/>
            <a:ext cx="5486400" cy="288032"/>
          </a:xfrm>
        </p:spPr>
        <p:txBody>
          <a:bodyPr lIns="0" tIns="0" rIns="0" bIns="0"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D08-F5AF-4EF7-A485-BBE4ABDF339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70EA-BBFF-4CC8-83D4-9D7131750B8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3204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1AF09F-2529-4780-8793-C3741F0EFC4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364088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9" r:id="rId4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PT-169-csp-PATICKA-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9" name="Obrázek 8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3204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C03462-A2FB-4F21-98B5-D5756024795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364088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23728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3330CF-7259-4C2E-A012-735EDBC2151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4768200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4768200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97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5DAE5-EBC0-4DCB-B98C-8BB8C730568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4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763688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103A69-F869-4850-A337-DDFEA6480785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79912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PT-169-csp-PATICKA-5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9" name="Obrázek 8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682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4806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A1BEFE-BB0B-453E-8F7F-3B3B11F0777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4768200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4768200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6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8" name="Obrázek 7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18315-7352-4843-9A70-E460B7950F6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PT-169-HLAVICKA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A1F31-0583-4824-801C-AC3B933241B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A1F31-0583-4824-801C-AC3B933241B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rovider@daquas.cz" TargetMode="Externa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0B516C-09B7-4DD0-B994-939A15E69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cs-CZ">
                <a:solidFill>
                  <a:schemeClr val="tx2"/>
                </a:solidFill>
              </a:rPr>
              <a:t>Schůzka na dálku v Microsoft </a:t>
            </a:r>
            <a:r>
              <a:rPr lang="cs-CZ" err="1">
                <a:solidFill>
                  <a:schemeClr val="tx2"/>
                </a:solidFill>
              </a:rPr>
              <a:t>Teams</a:t>
            </a:r>
            <a:br>
              <a:rPr lang="cs-CZ">
                <a:solidFill>
                  <a:schemeClr val="tx2"/>
                </a:solidFill>
              </a:rPr>
            </a:br>
            <a:br>
              <a:rPr lang="cs-CZ"/>
            </a:br>
            <a:endParaRPr lang="cs-CZ" sz="32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190D548-2254-4B65-9694-21808FE6B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233852"/>
            <a:ext cx="6400800" cy="504056"/>
          </a:xfrm>
        </p:spPr>
        <p:txBody>
          <a:bodyPr/>
          <a:lstStyle/>
          <a:p>
            <a:r>
              <a:rPr lang="cs-CZ">
                <a:solidFill>
                  <a:schemeClr val="tx2"/>
                </a:solidFill>
              </a:rPr>
              <a:t>Návod pro účastníky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38BC-067E-454C-A087-220BCC6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1028" name="Picture 4" descr="Image result for teams">
            <a:extLst>
              <a:ext uri="{FF2B5EF4-FFF2-40B4-BE49-F238E27FC236}">
                <a16:creationId xmlns:a16="http://schemas.microsoft.com/office/drawing/2014/main" id="{9D72CB16-B57F-4E89-A770-F7DC062D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86" y="-79889"/>
            <a:ext cx="1622951" cy="16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2CC0-F95F-4E8D-AEC6-2652A19E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na to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BB5CD18-9B9E-42E3-B292-195E85356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Technika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48B40-AB6D-4BF5-9C70-AECB896D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2</a:t>
            </a:fld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5C1736-E316-4015-B767-3F1F09EB0C20}"/>
              </a:ext>
            </a:extLst>
          </p:cNvPr>
          <p:cNvGrpSpPr/>
          <p:nvPr/>
        </p:nvGrpSpPr>
        <p:grpSpPr>
          <a:xfrm>
            <a:off x="457199" y="1417898"/>
            <a:ext cx="3845946" cy="3317587"/>
            <a:chOff x="2336550" y="538472"/>
            <a:chExt cx="4470899" cy="41215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EBD37E-B1F8-4144-A832-681F200CE543}"/>
                </a:ext>
              </a:extLst>
            </p:cNvPr>
            <p:cNvGrpSpPr/>
            <p:nvPr/>
          </p:nvGrpSpPr>
          <p:grpSpPr>
            <a:xfrm>
              <a:off x="2336550" y="538472"/>
              <a:ext cx="4470899" cy="4121597"/>
              <a:chOff x="2337673" y="541018"/>
              <a:chExt cx="4468653" cy="406146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FA2E051-5A48-4112-A5A7-F32CCDD04F68}"/>
                  </a:ext>
                </a:extLst>
              </p:cNvPr>
              <p:cNvSpPr/>
              <p:nvPr/>
            </p:nvSpPr>
            <p:spPr>
              <a:xfrm rot="21600000">
                <a:off x="2707164" y="1587971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1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/>
                  <a:t>Zvukový výstup - tj. reproduktor a mikrofon </a:t>
                </a:r>
                <a:r>
                  <a:rPr lang="cs-CZ" sz="1400"/>
                  <a:t>M</a:t>
                </a:r>
                <a:r>
                  <a:rPr lang="cs-CZ" sz="1400" kern="1200"/>
                  <a:t>ějte vše zapnuté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FA334B-90CF-4920-BBA8-F94AC429F7B6}"/>
                  </a:ext>
                </a:extLst>
              </p:cNvPr>
              <p:cNvSpPr/>
              <p:nvPr/>
            </p:nvSpPr>
            <p:spPr>
              <a:xfrm>
                <a:off x="2752485" y="541018"/>
                <a:ext cx="4053841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1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/>
                  <a:t>Počítač nebo mobilní zařízení </a:t>
                </a:r>
                <a:br>
                  <a:rPr lang="cs-CZ" sz="1400" kern="1200"/>
                </a:br>
                <a:r>
                  <a:rPr lang="cs-CZ" sz="1400" kern="1200"/>
                  <a:t>(mobil, tablet) připojený na Internet, </a:t>
                </a:r>
                <a:br>
                  <a:rPr lang="cs-CZ" sz="1400" kern="1200"/>
                </a:br>
                <a:r>
                  <a:rPr lang="cs-CZ" sz="1400" kern="1200"/>
                  <a:t>v něm internetový prohlížeč (jakýkoli) 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32E6825-64B6-4BB5-878B-264D4E30956A}"/>
                  </a:ext>
                </a:extLst>
              </p:cNvPr>
              <p:cNvSpPr/>
              <p:nvPr/>
            </p:nvSpPr>
            <p:spPr>
              <a:xfrm>
                <a:off x="2337673" y="541020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BBCD5A-FCEA-4014-8D3D-8DE57FB4A731}"/>
                  </a:ext>
                </a:extLst>
              </p:cNvPr>
              <p:cNvSpPr/>
              <p:nvPr/>
            </p:nvSpPr>
            <p:spPr>
              <a:xfrm rot="21600000">
                <a:off x="2703070" y="2692655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/>
                  <a:t>Třeba</a:t>
                </a:r>
                <a:r>
                  <a:rPr lang="cs-CZ" sz="1400" kern="1200"/>
                  <a:t> i web kameru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/>
                  <a:t>(M</a:t>
                </a:r>
                <a:r>
                  <a:rPr lang="cs-CZ" sz="1400" kern="1200"/>
                  <a:t>á </a:t>
                </a:r>
                <a:r>
                  <a:rPr lang="cs-CZ" sz="1400"/>
                  <a:t>ji</a:t>
                </a:r>
                <a:r>
                  <a:rPr lang="cs-CZ" sz="1400" kern="1200"/>
                  <a:t> notebook i telefon)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6C6F2B0-E291-46F2-8E23-FFDCA9C53CE9}"/>
                  </a:ext>
                </a:extLst>
              </p:cNvPr>
              <p:cNvSpPr/>
              <p:nvPr/>
            </p:nvSpPr>
            <p:spPr>
              <a:xfrm>
                <a:off x="2337673" y="1618297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F13108E-634B-433A-ABAF-B9686B3FDC25}"/>
                  </a:ext>
                </a:extLst>
              </p:cNvPr>
              <p:cNvSpPr/>
              <p:nvPr/>
            </p:nvSpPr>
            <p:spPr>
              <a:xfrm>
                <a:off x="2337673" y="2695575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C4CE9A-4948-4F99-B4EB-035DB13BB801}"/>
                  </a:ext>
                </a:extLst>
              </p:cNvPr>
              <p:cNvSpPr/>
              <p:nvPr/>
            </p:nvSpPr>
            <p:spPr>
              <a:xfrm rot="21600000">
                <a:off x="2752486" y="3772851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>
                    <a:solidFill>
                      <a:srgbClr val="FF0000"/>
                    </a:solidFill>
                  </a:rPr>
                  <a:t>Když nejste na Internetu, </a:t>
                </a:r>
                <a:br>
                  <a:rPr lang="cs-CZ" sz="1400" kern="1200">
                    <a:solidFill>
                      <a:srgbClr val="FF0000"/>
                    </a:solidFill>
                  </a:rPr>
                </a:br>
                <a:r>
                  <a:rPr lang="cs-CZ" sz="1400" kern="1200">
                    <a:solidFill>
                      <a:srgbClr val="FF0000"/>
                    </a:solidFill>
                  </a:rPr>
                  <a:t>dá se do schůzky i jen </a:t>
                </a:r>
                <a:r>
                  <a:rPr lang="cs-CZ" sz="1400" b="1" kern="1200">
                    <a:solidFill>
                      <a:srgbClr val="FF0000"/>
                    </a:solidFill>
                  </a:rPr>
                  <a:t>zavolat</a:t>
                </a:r>
                <a:r>
                  <a:rPr lang="cs-CZ" sz="1400" kern="120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BF2B98-19ED-49BC-9924-E3C81D1DFDB4}"/>
                  </a:ext>
                </a:extLst>
              </p:cNvPr>
              <p:cNvSpPr/>
              <p:nvPr/>
            </p:nvSpPr>
            <p:spPr>
              <a:xfrm>
                <a:off x="2337673" y="3772852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1" name="Grafický objekt 10" descr="Bezdrátový">
              <a:extLst>
                <a:ext uri="{FF2B5EF4-FFF2-40B4-BE49-F238E27FC236}">
                  <a16:creationId xmlns:a16="http://schemas.microsoft.com/office/drawing/2014/main" id="{D509BF68-C2EE-426D-AEB9-C17E8C27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38540" y="701849"/>
              <a:ext cx="416993" cy="416993"/>
            </a:xfrm>
            <a:prstGeom prst="rect">
              <a:avLst/>
            </a:prstGeom>
          </p:spPr>
        </p:pic>
        <p:pic>
          <p:nvPicPr>
            <p:cNvPr id="6" name="Grafický objekt 5" descr="Rádiový mikrofon">
              <a:extLst>
                <a:ext uri="{FF2B5EF4-FFF2-40B4-BE49-F238E27FC236}">
                  <a16:creationId xmlns:a16="http://schemas.microsoft.com/office/drawing/2014/main" id="{2BC55CE1-5774-4724-8563-B6538894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83030" y="1822895"/>
              <a:ext cx="384270" cy="384270"/>
            </a:xfrm>
            <a:prstGeom prst="rect">
              <a:avLst/>
            </a:prstGeom>
          </p:spPr>
        </p:pic>
        <p:pic>
          <p:nvPicPr>
            <p:cNvPr id="8" name="Grafický objekt 7" descr="Hlasitost">
              <a:extLst>
                <a:ext uri="{FF2B5EF4-FFF2-40B4-BE49-F238E27FC236}">
                  <a16:creationId xmlns:a16="http://schemas.microsoft.com/office/drawing/2014/main" id="{ACA6797D-394D-4FD3-9D85-52E95A1F5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52013" y="1822895"/>
              <a:ext cx="384270" cy="384270"/>
            </a:xfrm>
            <a:prstGeom prst="rect">
              <a:avLst/>
            </a:prstGeom>
          </p:spPr>
        </p:pic>
        <p:pic>
          <p:nvPicPr>
            <p:cNvPr id="10" name="Grafický objekt 9" descr="Webová kamera">
              <a:extLst>
                <a:ext uri="{FF2B5EF4-FFF2-40B4-BE49-F238E27FC236}">
                  <a16:creationId xmlns:a16="http://schemas.microsoft.com/office/drawing/2014/main" id="{51FA8CB7-011F-4655-9227-075244D7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18435" y="2854820"/>
              <a:ext cx="457200" cy="457200"/>
            </a:xfrm>
            <a:prstGeom prst="rect">
              <a:avLst/>
            </a:prstGeom>
          </p:spPr>
        </p:pic>
        <p:pic>
          <p:nvPicPr>
            <p:cNvPr id="13" name="Grafický objekt 12" descr="Chytrý telefon">
              <a:extLst>
                <a:ext uri="{FF2B5EF4-FFF2-40B4-BE49-F238E27FC236}">
                  <a16:creationId xmlns:a16="http://schemas.microsoft.com/office/drawing/2014/main" id="{1DAF2324-A832-4513-A059-A2F3D36B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74365" y="3947053"/>
              <a:ext cx="545341" cy="545341"/>
            </a:xfrm>
            <a:prstGeom prst="rect">
              <a:avLst/>
            </a:prstGeom>
          </p:spPr>
        </p:pic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6387142-2C05-4A5A-B483-E34CD0F8A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Pozvánka v mailu či kalendáři</a:t>
            </a:r>
          </a:p>
        </p:txBody>
      </p:sp>
      <p:pic>
        <p:nvPicPr>
          <p:cNvPr id="36" name="Content Placeholder 4">
            <a:extLst>
              <a:ext uri="{FF2B5EF4-FFF2-40B4-BE49-F238E27FC236}">
                <a16:creationId xmlns:a16="http://schemas.microsoft.com/office/drawing/2014/main" id="{EF418AD9-A31D-4E42-A5B1-8F6A161801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2"/>
          <a:stretch>
            <a:fillRect/>
          </a:stretch>
        </p:blipFill>
        <p:spPr>
          <a:xfrm>
            <a:off x="4645026" y="1402748"/>
            <a:ext cx="4041775" cy="1879642"/>
          </a:xfrm>
          <a:prstGeom prst="rect">
            <a:avLst/>
          </a:prstGeom>
        </p:spPr>
      </p:pic>
      <p:sp>
        <p:nvSpPr>
          <p:cNvPr id="37" name="Obdélník: se zakulacenými rohy 6">
            <a:extLst>
              <a:ext uri="{FF2B5EF4-FFF2-40B4-BE49-F238E27FC236}">
                <a16:creationId xmlns:a16="http://schemas.microsoft.com/office/drawing/2014/main" id="{48A4C790-7DCD-4107-8CCA-CEE12573FFEC}"/>
              </a:ext>
            </a:extLst>
          </p:cNvPr>
          <p:cNvSpPr/>
          <p:nvPr/>
        </p:nvSpPr>
        <p:spPr>
          <a:xfrm>
            <a:off x="5339374" y="3276170"/>
            <a:ext cx="2427651" cy="1324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accent1"/>
                </a:solidFill>
              </a:rPr>
              <a:t>Doporučujeme připojit se min. 5 minut před plánovaným začátkem.</a:t>
            </a:r>
          </a:p>
          <a:p>
            <a:pPr algn="ctr"/>
            <a:endParaRPr lang="cs-CZ" sz="1200">
              <a:solidFill>
                <a:schemeClr val="accent1"/>
              </a:solidFill>
            </a:endParaRPr>
          </a:p>
          <a:p>
            <a:pPr algn="ctr"/>
            <a:r>
              <a:rPr lang="cs-CZ" sz="1200">
                <a:solidFill>
                  <a:schemeClr val="accent1"/>
                </a:solidFill>
              </a:rPr>
              <a:t>Klikněte na odkaz.</a:t>
            </a:r>
          </a:p>
          <a:p>
            <a:pPr algn="ctr"/>
            <a:endParaRPr lang="cs-CZ" sz="1200">
              <a:solidFill>
                <a:schemeClr val="accent1"/>
              </a:solidFill>
            </a:endParaRPr>
          </a:p>
          <a:p>
            <a:pPr algn="ctr"/>
            <a:r>
              <a:rPr lang="cs-CZ" sz="1200">
                <a:solidFill>
                  <a:schemeClr val="accent1"/>
                </a:solidFill>
              </a:rPr>
              <a:t> </a:t>
            </a:r>
            <a:endParaRPr lang="en-US" sz="1200">
              <a:noFill/>
            </a:endParaRPr>
          </a:p>
        </p:txBody>
      </p:sp>
      <p:cxnSp>
        <p:nvCxnSpPr>
          <p:cNvPr id="38" name="Přímá spojnice se šipkou 7">
            <a:extLst>
              <a:ext uri="{FF2B5EF4-FFF2-40B4-BE49-F238E27FC236}">
                <a16:creationId xmlns:a16="http://schemas.microsoft.com/office/drawing/2014/main" id="{C8A0F0C2-11A5-4DAD-AF3E-C4814102B9C3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5923354" y="1949808"/>
            <a:ext cx="629846" cy="1326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7">
            <a:extLst>
              <a:ext uri="{FF2B5EF4-FFF2-40B4-BE49-F238E27FC236}">
                <a16:creationId xmlns:a16="http://schemas.microsoft.com/office/drawing/2014/main" id="{8010E44A-F212-4799-8420-5574A444C2A6}"/>
              </a:ext>
            </a:extLst>
          </p:cNvPr>
          <p:cNvCxnSpPr>
            <a:cxnSpLocks/>
          </p:cNvCxnSpPr>
          <p:nvPr/>
        </p:nvCxnSpPr>
        <p:spPr>
          <a:xfrm flipV="1">
            <a:off x="4307748" y="2205712"/>
            <a:ext cx="922586" cy="1852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6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72C4F-F111-4F9B-9A2A-66B17485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Připojení ke schůzce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AD0F4B-9175-4429-9557-36AECEBE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56693E-FF0E-499F-B917-179FD9091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0"/>
          <a:stretch/>
        </p:blipFill>
        <p:spPr>
          <a:xfrm>
            <a:off x="432936" y="1128683"/>
            <a:ext cx="5436096" cy="2973413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2BB28872-3497-4956-BBD7-D537592A6FCA}"/>
              </a:ext>
            </a:extLst>
          </p:cNvPr>
          <p:cNvSpPr/>
          <p:nvPr/>
        </p:nvSpPr>
        <p:spPr>
          <a:xfrm>
            <a:off x="6198623" y="1128683"/>
            <a:ext cx="2119134" cy="1534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1"/>
                </a:solidFill>
              </a:rPr>
              <a:t>otevře se okno ve vašem prohlížeči</a:t>
            </a:r>
          </a:p>
          <a:p>
            <a:pPr algn="ctr"/>
            <a:r>
              <a:rPr lang="cs-CZ" sz="1400">
                <a:solidFill>
                  <a:schemeClr val="accent1"/>
                </a:solidFill>
              </a:rPr>
              <a:t> </a:t>
            </a:r>
            <a:r>
              <a:rPr lang="cs-CZ" sz="1000">
                <a:solidFill>
                  <a:schemeClr val="accent1"/>
                </a:solidFill>
              </a:rPr>
              <a:t>(pokud máte nainstalovanou aplikaci </a:t>
            </a:r>
            <a:r>
              <a:rPr lang="cs-CZ" sz="1000" err="1">
                <a:solidFill>
                  <a:schemeClr val="accent1"/>
                </a:solidFill>
              </a:rPr>
              <a:t>Teams</a:t>
            </a:r>
            <a:r>
              <a:rPr lang="cs-CZ" sz="1000">
                <a:solidFill>
                  <a:schemeClr val="accent1"/>
                </a:solidFill>
              </a:rPr>
              <a:t>, hovor bude probíhat v ní, další krok návodu přeskočte)</a:t>
            </a:r>
            <a:endParaRPr lang="en-US" sz="1000">
              <a:solidFill>
                <a:schemeClr val="accent1"/>
              </a:solidFill>
              <a:cs typeface="Calibri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1745095-A99D-41BA-8C7F-1F9A124CDCE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905402" y="1895762"/>
            <a:ext cx="293221" cy="250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6ACC5CCA-D66F-499C-8935-DB80275AB975}"/>
              </a:ext>
            </a:extLst>
          </p:cNvPr>
          <p:cNvSpPr/>
          <p:nvPr/>
        </p:nvSpPr>
        <p:spPr>
          <a:xfrm>
            <a:off x="432936" y="1128683"/>
            <a:ext cx="5436096" cy="2973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0DF587E-8188-4025-85F7-F37ED196AF4C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695007" y="3742954"/>
            <a:ext cx="2552428" cy="4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7DA20FE-E3E3-4DAE-83A6-B1A2FD64E765}"/>
              </a:ext>
            </a:extLst>
          </p:cNvPr>
          <p:cNvSpPr/>
          <p:nvPr/>
        </p:nvSpPr>
        <p:spPr>
          <a:xfrm>
            <a:off x="6247435" y="3453955"/>
            <a:ext cx="2125213" cy="577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1"/>
                </a:solidFill>
              </a:rPr>
              <a:t>Povolte potvrzením zde</a:t>
            </a:r>
          </a:p>
          <a:p>
            <a:pPr algn="ctr"/>
            <a:r>
              <a:rPr lang="cs-CZ" sz="1000">
                <a:solidFill>
                  <a:schemeClr val="accent1"/>
                </a:solidFill>
              </a:rPr>
              <a:t>(kameru můžete v dalším kroku vypnout. Doporučujeme!)</a:t>
            </a:r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3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905F4-8CE7-4388-BEC6-79C8FB5B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692"/>
            <a:ext cx="8229600" cy="587052"/>
          </a:xfrm>
        </p:spPr>
        <p:txBody>
          <a:bodyPr/>
          <a:lstStyle/>
          <a:p>
            <a:r>
              <a:rPr lang="cs-CZ"/>
              <a:t>Připojení ke schůzce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6CD949-811F-4942-878C-48182A38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49B871-234D-44C4-9826-1E948083F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b="7396"/>
          <a:stretch/>
        </p:blipFill>
        <p:spPr bwMode="auto">
          <a:xfrm>
            <a:off x="457200" y="1212686"/>
            <a:ext cx="5282378" cy="267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A691523-1C86-4F73-A642-3CFF6D2D6E53}"/>
              </a:ext>
            </a:extLst>
          </p:cNvPr>
          <p:cNvSpPr/>
          <p:nvPr/>
        </p:nvSpPr>
        <p:spPr>
          <a:xfrm>
            <a:off x="1806154" y="4001409"/>
            <a:ext cx="2125213" cy="476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accent1"/>
                </a:solidFill>
              </a:rPr>
              <a:t>Klikněte na odkaz </a:t>
            </a:r>
            <a:endParaRPr lang="en-US">
              <a:noFill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72A50CE-0C38-4D36-BFD7-C494EE4D40F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68761" y="3105665"/>
            <a:ext cx="603488" cy="89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51C37768-3E2E-4138-B0EF-51C789FD3792}"/>
              </a:ext>
            </a:extLst>
          </p:cNvPr>
          <p:cNvSpPr/>
          <p:nvPr/>
        </p:nvSpPr>
        <p:spPr>
          <a:xfrm>
            <a:off x="3098389" y="2988385"/>
            <a:ext cx="1009534" cy="158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8A17F72-D667-40CA-A549-6BF0C0C5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73" y="761346"/>
            <a:ext cx="8229600" cy="47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/>
              <a:t>Otevře se okno v prohlížeči s nabídkou:</a:t>
            </a:r>
            <a:endParaRPr lang="en-US" sz="22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EBAC51-FDD1-46CE-B3C4-88606C9B1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12378" r="27479" b="25885"/>
          <a:stretch/>
        </p:blipFill>
        <p:spPr bwMode="auto">
          <a:xfrm>
            <a:off x="6022425" y="2635022"/>
            <a:ext cx="29763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: se zakulacenými rohy 13">
            <a:extLst>
              <a:ext uri="{FF2B5EF4-FFF2-40B4-BE49-F238E27FC236}">
                <a16:creationId xmlns:a16="http://schemas.microsoft.com/office/drawing/2014/main" id="{582B49A9-2FCF-4CF1-9C4D-01F546986AEE}"/>
              </a:ext>
            </a:extLst>
          </p:cNvPr>
          <p:cNvSpPr/>
          <p:nvPr/>
        </p:nvSpPr>
        <p:spPr>
          <a:xfrm>
            <a:off x="5029611" y="2508478"/>
            <a:ext cx="1490133" cy="312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okno účastníka</a:t>
            </a:r>
            <a:endParaRPr lang="en-US" sz="1100">
              <a:noFill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78B72BC-3ECA-4B9F-891F-C23862B7799E}"/>
              </a:ext>
            </a:extLst>
          </p:cNvPr>
          <p:cNvSpPr txBox="1">
            <a:spLocks/>
          </p:cNvSpPr>
          <p:nvPr/>
        </p:nvSpPr>
        <p:spPr>
          <a:xfrm>
            <a:off x="6196655" y="1388310"/>
            <a:ext cx="2627870" cy="1095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/>
              <a:t>Účastník bez licence má omezené možnosti použití </a:t>
            </a:r>
            <a:r>
              <a:rPr lang="cs-CZ" sz="1200" err="1"/>
              <a:t>Teams</a:t>
            </a:r>
            <a:endParaRPr lang="cs-CZ" sz="1200"/>
          </a:p>
          <a:p>
            <a:r>
              <a:rPr lang="cs-CZ" sz="1200"/>
              <a:t>Je potřeba, aby mu organizátor schůzky povolil přístup.</a:t>
            </a:r>
          </a:p>
          <a:p>
            <a:r>
              <a:rPr lang="cs-CZ" sz="1200"/>
              <a:t>Vyčkejte, a pokud se nic neděje, dejte vědět svolavateli schůzky.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23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355F6-664E-4CA4-A963-BD45FF38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000"/>
            <a:ext cx="6603818" cy="639980"/>
          </a:xfrm>
        </p:spPr>
        <p:txBody>
          <a:bodyPr/>
          <a:lstStyle/>
          <a:p>
            <a:r>
              <a:rPr lang="cs-CZ"/>
              <a:t>Těsně před vstupem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36829F-3BCE-4743-AA28-58F5B281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28209-0E3E-4C52-A191-91A1A906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201"/>
            <a:ext cx="6665482" cy="37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0A39784-0658-4ABC-BD50-D1F88925ABD2}"/>
              </a:ext>
            </a:extLst>
          </p:cNvPr>
          <p:cNvSpPr/>
          <p:nvPr/>
        </p:nvSpPr>
        <p:spPr>
          <a:xfrm>
            <a:off x="899592" y="1826816"/>
            <a:ext cx="1490133" cy="3432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Zadejte jméno, jinak vás to nepustí dál</a:t>
            </a:r>
            <a:endParaRPr lang="en-US" sz="1100">
              <a:noFill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C7B422-7367-4D4C-8FA6-9F5FDFA7DC6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89725" y="1998458"/>
            <a:ext cx="742115" cy="766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45499C9-CE6B-4FD4-8AF6-689D70C566EF}"/>
              </a:ext>
            </a:extLst>
          </p:cNvPr>
          <p:cNvSpPr/>
          <p:nvPr/>
        </p:nvSpPr>
        <p:spPr>
          <a:xfrm>
            <a:off x="539552" y="3137006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Web kamera zapnuta / vypnuta</a:t>
            </a:r>
            <a:endParaRPr lang="en-US" sz="1100">
              <a:noFill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17AE477-2965-40FA-B361-A01085943FE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45709" y="3109466"/>
            <a:ext cx="886131" cy="24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093AD9F-0B66-43B7-A2E8-F1845C4C883D}"/>
              </a:ext>
            </a:extLst>
          </p:cNvPr>
          <p:cNvSpPr/>
          <p:nvPr/>
        </p:nvSpPr>
        <p:spPr>
          <a:xfrm>
            <a:off x="4727199" y="3458827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Mikrofon zapnut / vypnut</a:t>
            </a:r>
          </a:p>
          <a:p>
            <a:pPr algn="ctr"/>
            <a:r>
              <a:rPr lang="cs-CZ" sz="900">
                <a:solidFill>
                  <a:schemeClr val="accent1"/>
                </a:solidFill>
              </a:rPr>
              <a:t>(když chcete jen poslouchat)</a:t>
            </a:r>
            <a:endParaRPr lang="en-US" sz="900">
              <a:noFill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D76F03F-7A36-4D14-8C9A-4FD7F5CBD40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851920" y="3109466"/>
            <a:ext cx="875279" cy="570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171EBEC2-128D-4098-A450-BB19EB7863D7}"/>
              </a:ext>
            </a:extLst>
          </p:cNvPr>
          <p:cNvSpPr/>
          <p:nvPr/>
        </p:nvSpPr>
        <p:spPr>
          <a:xfrm>
            <a:off x="448183" y="3885342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Upozornění na to, když máte vypnutý zvuk</a:t>
            </a:r>
            <a:endParaRPr lang="en-US" sz="1100">
              <a:noFill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E3AEDDE-03FA-4AFB-91AB-12AFCEF14BD8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154340" y="3857802"/>
            <a:ext cx="886131" cy="24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85D41DA9-8258-487B-B435-7666E63FA1B4}"/>
              </a:ext>
            </a:extLst>
          </p:cNvPr>
          <p:cNvSpPr/>
          <p:nvPr/>
        </p:nvSpPr>
        <p:spPr>
          <a:xfrm>
            <a:off x="5110855" y="2906666"/>
            <a:ext cx="1322501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Centrum nastavení hovoru</a:t>
            </a:r>
            <a:endParaRPr lang="en-US" sz="900">
              <a:noFill/>
            </a:endParaRP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EAB33DA6-149A-4114-827C-13916CC68573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4283968" y="3075806"/>
            <a:ext cx="826887" cy="52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6B793CE2-85A4-4CEF-8EEF-BB450A6CD4CC}"/>
              </a:ext>
            </a:extLst>
          </p:cNvPr>
          <p:cNvSpPr/>
          <p:nvPr/>
        </p:nvSpPr>
        <p:spPr>
          <a:xfrm>
            <a:off x="5126029" y="2139702"/>
            <a:ext cx="1322501" cy="245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Připojení k hovoru</a:t>
            </a:r>
            <a:endParaRPr lang="en-US" sz="900">
              <a:noFill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07168255-D139-4839-9034-84A7E350DA06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4499993" y="2262625"/>
            <a:ext cx="626036" cy="543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>
            <a:extLst>
              <a:ext uri="{FF2B5EF4-FFF2-40B4-BE49-F238E27FC236}">
                <a16:creationId xmlns:a16="http://schemas.microsoft.com/office/drawing/2014/main" id="{F42C3507-1EDF-465C-8758-51EE6BE869D5}"/>
              </a:ext>
            </a:extLst>
          </p:cNvPr>
          <p:cNvSpPr/>
          <p:nvPr/>
        </p:nvSpPr>
        <p:spPr>
          <a:xfrm>
            <a:off x="3956800" y="2775564"/>
            <a:ext cx="527538" cy="157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7D318-F10E-463D-85DA-A6368BA1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 průběhu schůzky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144EA2-350E-43E3-A044-59C9D2B0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FE4C9F-CAF5-48A5-A263-58821452A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4" t="73073" r="34510" b="16350"/>
          <a:stretch/>
        </p:blipFill>
        <p:spPr bwMode="auto">
          <a:xfrm>
            <a:off x="489620" y="4073282"/>
            <a:ext cx="48245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ABBDF3-FE1F-4752-882F-A6F2D4EF1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7980" r="27479" b="25885"/>
          <a:stretch/>
        </p:blipFill>
        <p:spPr bwMode="auto">
          <a:xfrm>
            <a:off x="489620" y="1307024"/>
            <a:ext cx="4824536" cy="27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62DDF63-2067-423C-B107-4D804E3E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444450"/>
            <a:ext cx="3672408" cy="300390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1400"/>
              <a:t>Sledovat, jak dlouho už si povídáte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Vypnout / zapnout kameru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Vypnout / zapnout svůj mikrofon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Sdílet svou obrazovku počítače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Další volby hovoru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Možnost chatovat se všemi najednou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Prohlídnout si, kdo je připojený</a:t>
            </a:r>
            <a:endParaRPr lang="en-US" sz="1400"/>
          </a:p>
          <a:p>
            <a:pPr marL="514350" indent="-514350">
              <a:buFont typeface="+mj-lt"/>
              <a:buAutoNum type="arabicPeriod"/>
            </a:pPr>
            <a:r>
              <a:rPr lang="cs-CZ" sz="1400"/>
              <a:t>Opustit schůzku (přes ten odkaz se pak dá kdykoli znova připojit)</a:t>
            </a:r>
            <a:endParaRPr lang="en-US" sz="140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7904A9C-A07C-4309-ADEB-C84A41D7982D}"/>
              </a:ext>
            </a:extLst>
          </p:cNvPr>
          <p:cNvSpPr txBox="1">
            <a:spLocks/>
          </p:cNvSpPr>
          <p:nvPr/>
        </p:nvSpPr>
        <p:spPr>
          <a:xfrm>
            <a:off x="395536" y="805057"/>
            <a:ext cx="4633252" cy="398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Když budete už ve schůzce, máte možnost sledovat:</a:t>
            </a:r>
            <a:endParaRPr lang="en-US" sz="1600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9E4150CE-8C32-4815-B9B2-52F57A90B31D}"/>
              </a:ext>
            </a:extLst>
          </p:cNvPr>
          <p:cNvSpPr/>
          <p:nvPr/>
        </p:nvSpPr>
        <p:spPr>
          <a:xfrm>
            <a:off x="1046029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1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C139EF51-746B-4F5B-A7C5-5183D1829DD3}"/>
              </a:ext>
            </a:extLst>
          </p:cNvPr>
          <p:cNvSpPr/>
          <p:nvPr/>
        </p:nvSpPr>
        <p:spPr>
          <a:xfrm>
            <a:off x="1582702" y="460391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2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83854978-7445-44B2-9A61-E82E83C408F3}"/>
              </a:ext>
            </a:extLst>
          </p:cNvPr>
          <p:cNvSpPr/>
          <p:nvPr/>
        </p:nvSpPr>
        <p:spPr>
          <a:xfrm>
            <a:off x="2054950" y="460391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3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C7F96747-9E82-422A-8733-9294C1C30059}"/>
              </a:ext>
            </a:extLst>
          </p:cNvPr>
          <p:cNvSpPr/>
          <p:nvPr/>
        </p:nvSpPr>
        <p:spPr>
          <a:xfrm>
            <a:off x="2532142" y="460038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4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9796611E-9D66-4C5D-930C-38974C463966}"/>
              </a:ext>
            </a:extLst>
          </p:cNvPr>
          <p:cNvSpPr/>
          <p:nvPr/>
        </p:nvSpPr>
        <p:spPr>
          <a:xfrm>
            <a:off x="3001766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5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09A8C557-417B-48EE-B5E3-1E479EEE408E}"/>
              </a:ext>
            </a:extLst>
          </p:cNvPr>
          <p:cNvSpPr/>
          <p:nvPr/>
        </p:nvSpPr>
        <p:spPr>
          <a:xfrm>
            <a:off x="3470627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6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C8A1AA7D-027D-4A2E-8B2C-1DF4D3F89F4F}"/>
              </a:ext>
            </a:extLst>
          </p:cNvPr>
          <p:cNvSpPr/>
          <p:nvPr/>
        </p:nvSpPr>
        <p:spPr>
          <a:xfrm>
            <a:off x="3923530" y="460391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7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93F830E4-4443-4862-909C-351C1B9846C8}"/>
              </a:ext>
            </a:extLst>
          </p:cNvPr>
          <p:cNvSpPr/>
          <p:nvPr/>
        </p:nvSpPr>
        <p:spPr>
          <a:xfrm>
            <a:off x="4391980" y="457524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8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64656-546F-489E-A743-219504DF0757}"/>
              </a:ext>
            </a:extLst>
          </p:cNvPr>
          <p:cNvSpPr txBox="1"/>
          <p:nvPr/>
        </p:nvSpPr>
        <p:spPr>
          <a:xfrm>
            <a:off x="5516620" y="4034373"/>
            <a:ext cx="336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C00000"/>
                </a:solidFill>
              </a:rPr>
              <a:t>Vzhledem k situaci se sítě i přetížený cloud chovají občas „jinak“ než podle návodu. </a:t>
            </a:r>
          </a:p>
          <a:p>
            <a:r>
              <a:rPr lang="cs-CZ" sz="1200">
                <a:solidFill>
                  <a:srgbClr val="C00000"/>
                </a:solidFill>
              </a:rPr>
              <a:t>Kdyby se nedařilo, ozvěte se, prosím, jinou komunikační cestou…</a:t>
            </a:r>
          </a:p>
        </p:txBody>
      </p:sp>
    </p:spTree>
    <p:extLst>
      <p:ext uri="{BB962C8B-B14F-4D97-AF65-F5344CB8AC3E}">
        <p14:creationId xmlns:p14="http://schemas.microsoft.com/office/powerpoint/2010/main" val="341290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E8A6E-BF21-497D-8AAA-8BE31FD0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Něco se nedaří?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D8CCD-313C-4D09-B661-7CF98B36C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Dejte vědět internímu svolavateli schůzky, nebo některému dalšímu z účastníků. Vyřešíme to přes konverzační okno schůzky (chat). </a:t>
            </a:r>
          </a:p>
          <a:p>
            <a:r>
              <a:rPr lang="cs-CZ"/>
              <a:t>Svolavatel, který distribuuje pozvánku, může napsat urgentní zprávu na </a:t>
            </a:r>
            <a:r>
              <a:rPr lang="cs-CZ">
                <a:hlinkClick r:id="rId2"/>
              </a:rPr>
              <a:t>teams@daquas.cz</a:t>
            </a:r>
            <a:r>
              <a:rPr lang="cs-CZ"/>
              <a:t> </a:t>
            </a:r>
            <a:endParaRPr lang="cs-CZ">
              <a:cs typeface="Calibri"/>
            </a:endParaRPr>
          </a:p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D67828-1F62-4259-A279-67B522F1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277502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S - Titul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RVICES - Holka +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RVICES - Chlap +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VICES -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RVICES - Hol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RVICES - Chla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RVICES - Přech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RVICES - Prázdn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ERVICES - Úplně prázdn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821B87504EF74894E2A450E9032D77" ma:contentTypeVersion="11" ma:contentTypeDescription="Vytvoří nový dokument" ma:contentTypeScope="" ma:versionID="e1b38105b2f7418f161669ada4cc4035">
  <xsd:schema xmlns:xsd="http://www.w3.org/2001/XMLSchema" xmlns:xs="http://www.w3.org/2001/XMLSchema" xmlns:p="http://schemas.microsoft.com/office/2006/metadata/properties" xmlns:ns2="bc78a242-b137-4b94-84ab-b951a7ac51ec" xmlns:ns3="75e96459-c25e-4410-9442-5930f87bca1d" targetNamespace="http://schemas.microsoft.com/office/2006/metadata/properties" ma:root="true" ma:fieldsID="31bc3c1e9910635977de16c681aec380" ns2:_="" ns3:_="">
    <xsd:import namespace="bc78a242-b137-4b94-84ab-b951a7ac51ec"/>
    <xsd:import namespace="75e96459-c25e-4410-9442-5930f87bca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8a242-b137-4b94-84ab-b951a7ac5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96459-c25e-4410-9442-5930f87bca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16F7AD-0504-45B2-B75E-F83BCB3419C5}">
  <ds:schemaRefs>
    <ds:schemaRef ds:uri="75e96459-c25e-4410-9442-5930f87bca1d"/>
    <ds:schemaRef ds:uri="bc78a242-b137-4b94-84ab-b951a7ac51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B5FE06-FF86-4D03-A4B9-90279A955AC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c78a242-b137-4b94-84ab-b951a7ac51ec"/>
    <ds:schemaRef ds:uri="75e96459-c25e-4410-9442-5930f87bca1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9B72EE-626A-48F4-91A6-678CA9A40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(16:9)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SERVICES - Titulky</vt:lpstr>
      <vt:lpstr>SERVICES - Holka + pavouk</vt:lpstr>
      <vt:lpstr>SERVICES - Chlap + pavouk</vt:lpstr>
      <vt:lpstr>SERVICES - Pavouk</vt:lpstr>
      <vt:lpstr>SERVICES - Holka</vt:lpstr>
      <vt:lpstr>SERVICES - Chlap</vt:lpstr>
      <vt:lpstr>SERVICES - Přechod</vt:lpstr>
      <vt:lpstr>SERVICES - Prázdný</vt:lpstr>
      <vt:lpstr>SERVICES - Úplně prázdný</vt:lpstr>
      <vt:lpstr>Schůzka na dálku v Microsoft Teams  </vt:lpstr>
      <vt:lpstr>Jak na to</vt:lpstr>
      <vt:lpstr>Připojení ke schůzce</vt:lpstr>
      <vt:lpstr>Připojení ke schůzce</vt:lpstr>
      <vt:lpstr>Těsně před vstupem</vt:lpstr>
      <vt:lpstr>V průběhu schůzky</vt:lpstr>
      <vt:lpstr>Něco se nedaří?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ti život nadělí citrony, řekni si ještě o sůl a TEQUILU!</dc:title>
  <dc:creator>Darina Vodrážková, DAQUAS</dc:creator>
  <cp:lastModifiedBy>Darina Vodrážková, DAQUAS</cp:lastModifiedBy>
  <cp:revision>3</cp:revision>
  <dcterms:created xsi:type="dcterms:W3CDTF">2020-03-15T14:51:49Z</dcterms:created>
  <dcterms:modified xsi:type="dcterms:W3CDTF">2020-03-20T07:29:49Z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0x01010002821B87504EF74894E2A450E9032D77</vt:lpwstr>
  </property>
</Properties>
</file>